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56" r:id="rId5"/>
    <p:sldId id="260" r:id="rId6"/>
    <p:sldId id="292" r:id="rId7"/>
    <p:sldId id="259" r:id="rId8"/>
    <p:sldId id="268" r:id="rId9"/>
    <p:sldId id="269" r:id="rId10"/>
    <p:sldId id="270" r:id="rId11"/>
    <p:sldId id="273" r:id="rId12"/>
    <p:sldId id="271" r:id="rId13"/>
    <p:sldId id="272" r:id="rId14"/>
    <p:sldId id="289" r:id="rId15"/>
    <p:sldId id="298" r:id="rId16"/>
    <p:sldId id="288" r:id="rId17"/>
    <p:sldId id="263" r:id="rId18"/>
    <p:sldId id="285" r:id="rId1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4"/>
    <p:restoredTop sz="94623"/>
  </p:normalViewPr>
  <p:slideViewPr>
    <p:cSldViewPr snapToGrid="0" snapToObjects="1">
      <p:cViewPr varScale="1">
        <p:scale>
          <a:sx n="108" d="100"/>
          <a:sy n="108" d="100"/>
        </p:scale>
        <p:origin x="182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2930" tIns="46465" rIns="92930" bIns="46465" rtlCol="0"/>
          <a:lstStyle>
            <a:lvl1pPr algn="r">
              <a:defRPr sz="1200"/>
            </a:lvl1pPr>
          </a:lstStyle>
          <a:p>
            <a:fld id="{73A95A69-F928-49A7-BC3C-3F107DC6CDD1}" type="datetimeFigureOut">
              <a:rPr lang="en-US" smtClean="0"/>
              <a:t>9/23/2021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2930" tIns="46465" rIns="92930" bIns="46465" rtlCol="0" anchor="b"/>
          <a:lstStyle>
            <a:lvl1pPr algn="r">
              <a:defRPr sz="1200"/>
            </a:lvl1pPr>
          </a:lstStyle>
          <a:p>
            <a:fld id="{5A4C16EA-01FC-43E3-AC56-EA9525D06599}" type="slidenum">
              <a:rPr lang="en-US" smtClean="0"/>
              <a:t>‹#›</a:t>
            </a:fld>
            <a:endParaRPr lang="en-US"/>
          </a:p>
        </p:txBody>
      </p:sp>
    </p:spTree>
    <p:extLst>
      <p:ext uri="{BB962C8B-B14F-4D97-AF65-F5344CB8AC3E}">
        <p14:creationId xmlns:p14="http://schemas.microsoft.com/office/powerpoint/2010/main" val="211473409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2930" tIns="46465" rIns="92930" bIns="46465" rtlCol="0"/>
          <a:lstStyle>
            <a:lvl1pPr algn="r">
              <a:defRPr sz="1200"/>
            </a:lvl1pPr>
          </a:lstStyle>
          <a:p>
            <a:fld id="{E9D58B72-AB0E-2C4D-BAC9-F02B2BC0EB17}" type="datetimeFigureOut">
              <a:rPr lang="en-US" smtClean="0"/>
              <a:t>9/23/2021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2930" tIns="46465" rIns="92930" bIns="46465" rtlCol="0" anchor="b"/>
          <a:lstStyle>
            <a:lvl1pPr algn="r">
              <a:defRPr sz="1200"/>
            </a:lvl1pPr>
          </a:lstStyle>
          <a:p>
            <a:fld id="{1E85DB48-7178-5E45-AE99-64B1AE535480}" type="slidenum">
              <a:rPr lang="en-US" smtClean="0"/>
              <a:t>‹#›</a:t>
            </a:fld>
            <a:endParaRPr lang="en-US"/>
          </a:p>
        </p:txBody>
      </p:sp>
    </p:spTree>
    <p:extLst>
      <p:ext uri="{BB962C8B-B14F-4D97-AF65-F5344CB8AC3E}">
        <p14:creationId xmlns:p14="http://schemas.microsoft.com/office/powerpoint/2010/main" val="1805877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2978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37653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38453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8594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3797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510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4271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174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6716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140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3943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738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2945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73988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0585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402890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95470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72986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1284079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2323437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423063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4659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1997439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677870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2877943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539A6A-0818-8840-8289-E34FD5F70FA2}" type="slidenum">
              <a:rPr lang="en-US" smtClean="0"/>
              <a:t>‹#›</a:t>
            </a:fld>
            <a:endParaRPr lang="en-US"/>
          </a:p>
        </p:txBody>
      </p:sp>
    </p:spTree>
    <p:extLst>
      <p:ext uri="{BB962C8B-B14F-4D97-AF65-F5344CB8AC3E}">
        <p14:creationId xmlns:p14="http://schemas.microsoft.com/office/powerpoint/2010/main" val="749960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539A6A-0818-8840-8289-E34FD5F70FA2}" type="slidenum">
              <a:rPr lang="en-US" smtClean="0"/>
              <a:t>‹#›</a:t>
            </a:fld>
            <a:endParaRPr lang="en-US"/>
          </a:p>
        </p:txBody>
      </p:sp>
    </p:spTree>
    <p:extLst>
      <p:ext uri="{BB962C8B-B14F-4D97-AF65-F5344CB8AC3E}">
        <p14:creationId xmlns:p14="http://schemas.microsoft.com/office/powerpoint/2010/main" val="1156518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94067" y="3667899"/>
            <a:ext cx="7394920" cy="1785104"/>
          </a:xfrm>
          <a:prstGeom prst="rect">
            <a:avLst/>
          </a:prstGeom>
          <a:noFill/>
        </p:spPr>
        <p:txBody>
          <a:bodyPr wrap="square" rtlCol="0">
            <a:spAutoFit/>
          </a:bodyPr>
          <a:lstStyle/>
          <a:p>
            <a:pPr algn="ctr"/>
            <a:r>
              <a:rPr lang="en-US" sz="2000" dirty="0"/>
              <a:t> </a:t>
            </a:r>
            <a:r>
              <a:rPr lang="en-US" sz="2000" dirty="0">
                <a:solidFill>
                  <a:schemeClr val="bg1"/>
                </a:solidFill>
                <a:latin typeface="Arial Black" panose="020B0A04020102020204" pitchFamily="34" charset="0"/>
              </a:rPr>
              <a:t>	</a:t>
            </a:r>
            <a:r>
              <a:rPr lang="en-US" sz="2800" dirty="0">
                <a:solidFill>
                  <a:schemeClr val="bg1"/>
                </a:solidFill>
                <a:latin typeface="Bahnschrift SemiBold Condensed" panose="020B0502040204020203" pitchFamily="34" charset="0"/>
              </a:rPr>
              <a:t>to	</a:t>
            </a:r>
            <a:r>
              <a:rPr lang="en-US" sz="2000" dirty="0"/>
              <a:t>	</a:t>
            </a:r>
          </a:p>
          <a:p>
            <a:pPr algn="ctr"/>
            <a:r>
              <a:rPr lang="en-US" sz="3200" dirty="0">
                <a:solidFill>
                  <a:schemeClr val="bg1">
                    <a:lumMod val="95000"/>
                  </a:schemeClr>
                </a:solidFill>
                <a:latin typeface="Broadway" panose="04040905080B02020502" pitchFamily="82" charset="0"/>
              </a:rPr>
              <a:t>House 5 C</a:t>
            </a:r>
          </a:p>
          <a:p>
            <a:pPr algn="ctr"/>
            <a:r>
              <a:rPr lang="en-US" sz="3200" dirty="0">
                <a:solidFill>
                  <a:schemeClr val="bg1">
                    <a:lumMod val="95000"/>
                  </a:schemeClr>
                </a:solidFill>
                <a:latin typeface="Broadway" panose="04040905080B02020502" pitchFamily="82" charset="0"/>
              </a:rPr>
              <a:t>Mr. Gentile &amp; Mrs. Matthews</a:t>
            </a:r>
          </a:p>
          <a:p>
            <a:pPr algn="ctr"/>
            <a:endParaRPr lang="en-US" dirty="0">
              <a:solidFill>
                <a:schemeClr val="bg1"/>
              </a:solidFill>
            </a:endParaRPr>
          </a:p>
        </p:txBody>
      </p:sp>
      <p:sp>
        <p:nvSpPr>
          <p:cNvPr id="3" name="Date Placeholder 2">
            <a:extLst>
              <a:ext uri="{FF2B5EF4-FFF2-40B4-BE49-F238E27FC236}">
                <a16:creationId xmlns:a16="http://schemas.microsoft.com/office/drawing/2014/main" id="{2F62CDEB-0091-430F-8605-8D9F0440790F}"/>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66321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48" y="1921956"/>
            <a:ext cx="7899985" cy="502702"/>
          </a:xfrm>
          <a:prstGeom prst="rect">
            <a:avLst/>
          </a:prstGeom>
        </p:spPr>
        <p:txBody>
          <a:bodyPr wrap="square">
            <a:spAutoFit/>
          </a:bodyPr>
          <a:lstStyle/>
          <a:p>
            <a:pPr algn="ctr">
              <a:lnSpc>
                <a:spcPct val="80000"/>
              </a:lnSpc>
              <a:spcAft>
                <a:spcPts val="600"/>
              </a:spcAft>
            </a:pPr>
            <a:r>
              <a:rPr lang="en-US" sz="3200" dirty="0">
                <a:solidFill>
                  <a:srgbClr val="FFFFFF"/>
                </a:solidFill>
                <a:effectLst>
                  <a:outerShdw blurRad="50800" dist="38100" dir="2700000" algn="tl" rotWithShape="0">
                    <a:prstClr val="black">
                      <a:alpha val="40000"/>
                    </a:prstClr>
                  </a:outerShdw>
                </a:effectLst>
                <a:cs typeface="Century Gothic"/>
              </a:rPr>
              <a:t>(6x per cycle)</a:t>
            </a:r>
          </a:p>
        </p:txBody>
      </p:sp>
      <p:sp>
        <p:nvSpPr>
          <p:cNvPr id="4" name="Content Placeholder 4"/>
          <p:cNvSpPr txBox="1">
            <a:spLocks/>
          </p:cNvSpPr>
          <p:nvPr/>
        </p:nvSpPr>
        <p:spPr>
          <a:xfrm>
            <a:off x="1841672" y="1848337"/>
            <a:ext cx="5835035" cy="4398963"/>
          </a:xfrm>
          <a:prstGeom prst="rect">
            <a:avLst/>
          </a:prstGeom>
        </p:spPr>
        <p:txBody>
          <a:bodyPr vert="horz" anchor="t">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9728" indent="0">
              <a:buFont typeface="Arial"/>
              <a:buNone/>
            </a:pPr>
            <a:endParaRPr lang="en-US" dirty="0">
              <a:solidFill>
                <a:schemeClr val="bg1"/>
              </a:solidFill>
            </a:endParaRPr>
          </a:p>
          <a:p>
            <a:pPr>
              <a:buClr>
                <a:schemeClr val="bg1"/>
              </a:buClr>
            </a:pPr>
            <a:r>
              <a:rPr lang="en-US" dirty="0">
                <a:solidFill>
                  <a:schemeClr val="bg1"/>
                </a:solidFill>
              </a:rPr>
              <a:t>Learning through experiments and hands on labs, </a:t>
            </a:r>
            <a:r>
              <a:rPr lang="en-US" dirty="0" err="1">
                <a:solidFill>
                  <a:schemeClr val="bg1"/>
                </a:solidFill>
              </a:rPr>
              <a:t>Stemscopes</a:t>
            </a:r>
            <a:r>
              <a:rPr lang="en-US" dirty="0">
                <a:solidFill>
                  <a:schemeClr val="bg1"/>
                </a:solidFill>
              </a:rPr>
              <a:t> online.</a:t>
            </a:r>
          </a:p>
          <a:p>
            <a:pPr>
              <a:buClr>
                <a:schemeClr val="bg1"/>
              </a:buClr>
            </a:pPr>
            <a:endParaRPr lang="en-US" dirty="0">
              <a:solidFill>
                <a:schemeClr val="bg1"/>
              </a:solidFill>
            </a:endParaRPr>
          </a:p>
          <a:p>
            <a:pPr>
              <a:buClr>
                <a:schemeClr val="bg1"/>
              </a:buClr>
            </a:pPr>
            <a:r>
              <a:rPr lang="en-US" dirty="0">
                <a:solidFill>
                  <a:schemeClr val="bg1"/>
                </a:solidFill>
              </a:rPr>
              <a:t>Starting the year with life science</a:t>
            </a:r>
          </a:p>
          <a:p>
            <a:pPr>
              <a:buClr>
                <a:schemeClr val="bg1"/>
              </a:buClr>
            </a:pPr>
            <a:endParaRPr lang="en-US" dirty="0">
              <a:solidFill>
                <a:schemeClr val="bg1"/>
              </a:solidFill>
            </a:endParaRPr>
          </a:p>
          <a:p>
            <a:pPr marL="452628">
              <a:buClr>
                <a:schemeClr val="bg1"/>
              </a:buClr>
              <a:buFont typeface="Arial" pitchFamily="34" charset="0"/>
              <a:buChar char="•"/>
            </a:pPr>
            <a:r>
              <a:rPr lang="en-US" dirty="0">
                <a:solidFill>
                  <a:schemeClr val="bg1"/>
                </a:solidFill>
              </a:rPr>
              <a:t>S.T.E.M. activities</a:t>
            </a:r>
          </a:p>
        </p:txBody>
      </p:sp>
      <p:sp>
        <p:nvSpPr>
          <p:cNvPr id="2" name="Date Placeholder 1">
            <a:extLst>
              <a:ext uri="{FF2B5EF4-FFF2-40B4-BE49-F238E27FC236}">
                <a16:creationId xmlns:a16="http://schemas.microsoft.com/office/drawing/2014/main" id="{FEB865A0-6492-4AE4-95D0-CA90E8001D14}"/>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916435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821235"/>
            <a:ext cx="9144000" cy="707886"/>
          </a:xfrm>
          <a:prstGeom prst="rect">
            <a:avLst/>
          </a:prstGeom>
          <a:noFill/>
        </p:spPr>
        <p:txBody>
          <a:bodyPr wrap="square" rtlCol="0">
            <a:spAutoFit/>
          </a:bodyPr>
          <a:lstStyle/>
          <a:p>
            <a:pPr algn="ctr"/>
            <a:r>
              <a:rPr lang="en-US" sz="4000" dirty="0">
                <a:ln w="76200" cmpd="sng">
                  <a:noFill/>
                </a:ln>
                <a:solidFill>
                  <a:srgbClr val="FFFFFF"/>
                </a:solidFill>
                <a:effectLst>
                  <a:outerShdw blurRad="50800" dist="38100" dir="2700000" algn="tl" rotWithShape="0">
                    <a:prstClr val="black">
                      <a:alpha val="40000"/>
                    </a:prstClr>
                  </a:outerShdw>
                </a:effectLst>
                <a:latin typeface="Lucida Handwriting" panose="03010101010101010101" pitchFamily="66" charset="0"/>
                <a:ea typeface="Noteworthy Light" charset="0"/>
                <a:cs typeface="Noteworthy Light" charset="0"/>
              </a:rPr>
              <a:t>At Home Work Guidelines</a:t>
            </a:r>
          </a:p>
        </p:txBody>
      </p:sp>
      <p:sp>
        <p:nvSpPr>
          <p:cNvPr id="2" name="TextBox 1"/>
          <p:cNvSpPr txBox="1"/>
          <p:nvPr/>
        </p:nvSpPr>
        <p:spPr>
          <a:xfrm>
            <a:off x="1598467" y="1419226"/>
            <a:ext cx="6728115"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lumMod val="95000"/>
                  </a:schemeClr>
                </a:solidFill>
              </a:rPr>
              <a:t>Grade five will not have “traditional” homework assignments.  </a:t>
            </a:r>
          </a:p>
          <a:p>
            <a:pPr marL="285750" indent="-285750">
              <a:buFont typeface="Arial" panose="020B0604020202020204" pitchFamily="34" charset="0"/>
              <a:buChar char="•"/>
            </a:pPr>
            <a:r>
              <a:rPr lang="en-US" sz="2000" dirty="0">
                <a:solidFill>
                  <a:schemeClr val="bg1">
                    <a:lumMod val="95000"/>
                  </a:schemeClr>
                </a:solidFill>
              </a:rPr>
              <a:t>They are expected to be reading nightly, and may work on Freckle ( adaptive math and ELA) online if you are looking for more.</a:t>
            </a:r>
          </a:p>
          <a:p>
            <a:pPr marL="285750" indent="-285750">
              <a:buFont typeface="Arial" panose="020B0604020202020204" pitchFamily="34" charset="0"/>
              <a:buChar char="•"/>
            </a:pPr>
            <a:r>
              <a:rPr lang="en-US" sz="2000" dirty="0">
                <a:solidFill>
                  <a:schemeClr val="bg1">
                    <a:lumMod val="95000"/>
                  </a:schemeClr>
                </a:solidFill>
              </a:rPr>
              <a:t>On occasion, your student may have work to finish up at home.  Work will be posted on classroom web pages.</a:t>
            </a:r>
          </a:p>
          <a:p>
            <a:pPr marL="285750" indent="-285750">
              <a:buFont typeface="Arial" panose="020B0604020202020204" pitchFamily="34" charset="0"/>
              <a:buChar char="•"/>
            </a:pPr>
            <a:endParaRPr lang="en-US" sz="2000" dirty="0">
              <a:solidFill>
                <a:schemeClr val="bg1">
                  <a:lumMod val="95000"/>
                </a:schemeClr>
              </a:solidFill>
            </a:endParaRPr>
          </a:p>
          <a:p>
            <a:pPr marL="285750" indent="-285750">
              <a:buFont typeface="Arial" panose="020B0604020202020204" pitchFamily="34" charset="0"/>
              <a:buChar char="•"/>
            </a:pPr>
            <a:r>
              <a:rPr lang="en-US" sz="2000" dirty="0">
                <a:solidFill>
                  <a:schemeClr val="bg1">
                    <a:lumMod val="95000"/>
                  </a:schemeClr>
                </a:solidFill>
              </a:rPr>
              <a:t> When a student is absent from school, they are responsible for finding out missing assignments. ( They may check on Teams if they are able.)</a:t>
            </a:r>
          </a:p>
          <a:p>
            <a:pPr marL="285750" indent="-285750">
              <a:buFont typeface="Arial" panose="020B0604020202020204" pitchFamily="34" charset="0"/>
              <a:buChar char="•"/>
            </a:pPr>
            <a:r>
              <a:rPr lang="en-US" sz="2000" dirty="0">
                <a:solidFill>
                  <a:schemeClr val="bg1">
                    <a:lumMod val="95000"/>
                  </a:schemeClr>
                </a:solidFill>
              </a:rPr>
              <a:t>  If it is a several day absence due to illness or family emergency (not vacations) parents may call the guidance office before 8:30 am to request assignments.</a:t>
            </a:r>
          </a:p>
        </p:txBody>
      </p:sp>
      <p:sp>
        <p:nvSpPr>
          <p:cNvPr id="4" name="Date Placeholder 3">
            <a:extLst>
              <a:ext uri="{FF2B5EF4-FFF2-40B4-BE49-F238E27FC236}">
                <a16:creationId xmlns:a16="http://schemas.microsoft.com/office/drawing/2014/main" id="{85CDA683-C280-49B5-8816-815BF972DE9B}"/>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436120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75769" y="734707"/>
            <a:ext cx="10101660" cy="1015663"/>
          </a:xfrm>
          <a:prstGeom prst="rect">
            <a:avLst/>
          </a:prstGeom>
          <a:noFill/>
        </p:spPr>
        <p:txBody>
          <a:bodyPr wrap="square" rtlCol="0">
            <a:spAutoFit/>
          </a:bodyPr>
          <a:lstStyle/>
          <a:p>
            <a:pPr algn="ctr"/>
            <a:r>
              <a:rPr lang="en-US" sz="6000" dirty="0">
                <a:ln w="76200" cmpd="sng">
                  <a:noFill/>
                </a:ln>
                <a:solidFill>
                  <a:srgbClr val="FFFFFF"/>
                </a:solidFill>
                <a:effectLst>
                  <a:outerShdw blurRad="50800" dist="38100" dir="2700000" algn="tl" rotWithShape="0">
                    <a:prstClr val="black">
                      <a:alpha val="40000"/>
                    </a:prstClr>
                  </a:outerShdw>
                </a:effectLst>
                <a:latin typeface="Lucida Handwriting" panose="03010101010101010101" pitchFamily="66" charset="0"/>
                <a:ea typeface="Noteworthy Light" charset="0"/>
                <a:cs typeface="Noteworthy Light" charset="0"/>
              </a:rPr>
              <a:t>Assessments</a:t>
            </a:r>
          </a:p>
        </p:txBody>
      </p:sp>
      <p:sp>
        <p:nvSpPr>
          <p:cNvPr id="4" name="Rectangle 3"/>
          <p:cNvSpPr/>
          <p:nvPr/>
        </p:nvSpPr>
        <p:spPr>
          <a:xfrm>
            <a:off x="1523999" y="2104353"/>
            <a:ext cx="6539346" cy="3785652"/>
          </a:xfrm>
          <a:prstGeom prst="rect">
            <a:avLst/>
          </a:prstGeom>
        </p:spPr>
        <p:txBody>
          <a:bodyPr wrap="square">
            <a:spAutoFit/>
          </a:bodyPr>
          <a:lstStyle/>
          <a:p>
            <a:pPr marL="342900" indent="-342900">
              <a:buFont typeface="Arial" charset="0"/>
              <a:buChar char="•"/>
            </a:pPr>
            <a:r>
              <a:rPr lang="en-US" sz="2400" dirty="0">
                <a:solidFill>
                  <a:schemeClr val="bg1"/>
                </a:solidFill>
              </a:rPr>
              <a:t>Students are given at least 2 days notice before a test </a:t>
            </a:r>
          </a:p>
          <a:p>
            <a:pPr marL="342900" indent="-342900">
              <a:buFont typeface="Arial" charset="0"/>
              <a:buChar char="•"/>
            </a:pPr>
            <a:r>
              <a:rPr lang="en-US" sz="2400" dirty="0">
                <a:solidFill>
                  <a:schemeClr val="bg1"/>
                </a:solidFill>
              </a:rPr>
              <a:t>Although we are not big “pop quiz” people, smaller assessments can occur at any time in the form of an entrance or exit ticket, unit preassessment, or mini assessments.</a:t>
            </a:r>
          </a:p>
          <a:p>
            <a:pPr marL="342900" indent="-342900">
              <a:buFont typeface="Arial" charset="0"/>
              <a:buChar char="•"/>
            </a:pPr>
            <a:r>
              <a:rPr lang="en-US" sz="2400" dirty="0">
                <a:solidFill>
                  <a:schemeClr val="bg1"/>
                </a:solidFill>
              </a:rPr>
              <a:t>Retakes will be given for tests but </a:t>
            </a:r>
            <a:r>
              <a:rPr lang="en-US" sz="2400" b="1" i="1" u="sng" dirty="0">
                <a:solidFill>
                  <a:schemeClr val="bg1"/>
                </a:solidFill>
              </a:rPr>
              <a:t>not</a:t>
            </a:r>
            <a:r>
              <a:rPr lang="en-US" sz="2400" dirty="0">
                <a:solidFill>
                  <a:schemeClr val="bg1"/>
                </a:solidFill>
              </a:rPr>
              <a:t> for quizzes (minis) .  Occasionally they may correct for half credit. Make ups require prior discussion with teacher. </a:t>
            </a:r>
          </a:p>
        </p:txBody>
      </p:sp>
      <p:sp>
        <p:nvSpPr>
          <p:cNvPr id="2" name="Date Placeholder 1">
            <a:extLst>
              <a:ext uri="{FF2B5EF4-FFF2-40B4-BE49-F238E27FC236}">
                <a16:creationId xmlns:a16="http://schemas.microsoft.com/office/drawing/2014/main" id="{C0A15C52-D42E-4505-B21E-A064F5496ADF}"/>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837018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24250" y="2038914"/>
            <a:ext cx="8077790" cy="3600986"/>
          </a:xfrm>
          <a:prstGeom prst="rect">
            <a:avLst/>
          </a:prstGeom>
        </p:spPr>
        <p:txBody>
          <a:bodyPr wrap="square">
            <a:spAutoFit/>
          </a:bodyPr>
          <a:lstStyle/>
          <a:p>
            <a:r>
              <a:rPr lang="en-US" sz="2400" dirty="0">
                <a:solidFill>
                  <a:schemeClr val="bg1"/>
                </a:solidFill>
              </a:rPr>
              <a:t>Each child may be given an opportunity to “toss out their original test” and receive a new and improved score if they:</a:t>
            </a:r>
          </a:p>
          <a:p>
            <a:pPr marL="914400" lvl="1" indent="-457200">
              <a:lnSpc>
                <a:spcPct val="150000"/>
              </a:lnSpc>
              <a:buFont typeface="+mj-lt"/>
              <a:buAutoNum type="arabicPeriod"/>
            </a:pPr>
            <a:r>
              <a:rPr lang="en-US" sz="2400" dirty="0">
                <a:solidFill>
                  <a:schemeClr val="bg1"/>
                </a:solidFill>
              </a:rPr>
              <a:t>Get the original test signed by a parent/guardian</a:t>
            </a:r>
          </a:p>
          <a:p>
            <a:pPr marL="914400" lvl="1" indent="-457200">
              <a:lnSpc>
                <a:spcPct val="150000"/>
              </a:lnSpc>
              <a:buFont typeface="+mj-lt"/>
              <a:buAutoNum type="arabicPeriod"/>
            </a:pPr>
            <a:r>
              <a:rPr lang="en-US" sz="2400" dirty="0">
                <a:solidFill>
                  <a:schemeClr val="bg1"/>
                </a:solidFill>
              </a:rPr>
              <a:t>Make the corrections to the original assessment</a:t>
            </a:r>
          </a:p>
          <a:p>
            <a:pPr marL="914400" lvl="1" indent="-457200">
              <a:lnSpc>
                <a:spcPct val="150000"/>
              </a:lnSpc>
              <a:buFont typeface="+mj-lt"/>
              <a:buAutoNum type="arabicPeriod"/>
            </a:pPr>
            <a:r>
              <a:rPr lang="en-US" sz="2400" dirty="0">
                <a:solidFill>
                  <a:schemeClr val="bg1"/>
                </a:solidFill>
              </a:rPr>
              <a:t>Get extra help from teacher</a:t>
            </a:r>
          </a:p>
          <a:p>
            <a:pPr marL="914400" lvl="1" indent="-457200">
              <a:lnSpc>
                <a:spcPct val="150000"/>
              </a:lnSpc>
              <a:buFont typeface="+mj-lt"/>
              <a:buAutoNum type="arabicPeriod"/>
            </a:pPr>
            <a:r>
              <a:rPr lang="en-US" sz="2400" dirty="0">
                <a:solidFill>
                  <a:schemeClr val="bg1"/>
                </a:solidFill>
              </a:rPr>
              <a:t>Will take again on the same material ,not the exact same test.</a:t>
            </a:r>
          </a:p>
        </p:txBody>
      </p:sp>
      <p:sp>
        <p:nvSpPr>
          <p:cNvPr id="5" name="TextBox 4"/>
          <p:cNvSpPr txBox="1"/>
          <p:nvPr/>
        </p:nvSpPr>
        <p:spPr>
          <a:xfrm>
            <a:off x="-83976" y="1112460"/>
            <a:ext cx="9144000" cy="769441"/>
          </a:xfrm>
          <a:prstGeom prst="rect">
            <a:avLst/>
          </a:prstGeom>
          <a:noFill/>
        </p:spPr>
        <p:txBody>
          <a:bodyPr wrap="square" rtlCol="0">
            <a:spAutoFit/>
          </a:bodyPr>
          <a:lstStyle/>
          <a:p>
            <a:pPr algn="ctr"/>
            <a:r>
              <a:rPr lang="en-US" sz="4400" b="1" dirty="0">
                <a:ln w="76200" cmpd="sng">
                  <a:noFill/>
                </a:ln>
                <a:solidFill>
                  <a:srgbClr val="FFFFFF"/>
                </a:solidFill>
                <a:effectLst>
                  <a:outerShdw blurRad="50800" dist="38100" dir="2700000" algn="tl" rotWithShape="0">
                    <a:prstClr val="black">
                      <a:alpha val="40000"/>
                    </a:prstClr>
                  </a:outerShdw>
                </a:effectLst>
                <a:latin typeface="Lucida Handwriting" panose="03010101010101010101" pitchFamily="66" charset="0"/>
                <a:ea typeface="Noteworthy Light" charset="0"/>
                <a:cs typeface="Noteworthy Light" charset="0"/>
              </a:rPr>
              <a:t>Test Retake Procedure</a:t>
            </a:r>
          </a:p>
        </p:txBody>
      </p:sp>
      <p:sp>
        <p:nvSpPr>
          <p:cNvPr id="2" name="Date Placeholder 1">
            <a:extLst>
              <a:ext uri="{FF2B5EF4-FFF2-40B4-BE49-F238E27FC236}">
                <a16:creationId xmlns:a16="http://schemas.microsoft.com/office/drawing/2014/main" id="{32FE0A67-836C-4AF3-AEB1-DE694AD4B75F}"/>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22552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1870748"/>
            <a:ext cx="7899985" cy="3868751"/>
          </a:xfrm>
          <a:prstGeom prst="rect">
            <a:avLst/>
          </a:prstGeom>
        </p:spPr>
        <p:txBody>
          <a:bodyPr wrap="square">
            <a:spAutoFit/>
          </a:bodyPr>
          <a:lstStyle/>
          <a:p>
            <a:pPr marL="457200" indent="-457200">
              <a:lnSpc>
                <a:spcPct val="80000"/>
              </a:lnSpc>
              <a:spcAft>
                <a:spcPts val="600"/>
              </a:spcAft>
              <a:buFont typeface="Arial" charset="0"/>
              <a:buChar char="•"/>
            </a:pPr>
            <a:r>
              <a:rPr lang="en-US" sz="3200" dirty="0">
                <a:solidFill>
                  <a:srgbClr val="FFFFFF"/>
                </a:solidFill>
                <a:effectLst>
                  <a:outerShdw blurRad="50800" dist="38100" dir="2700000" algn="tl" rotWithShape="0">
                    <a:prstClr val="black">
                      <a:alpha val="40000"/>
                    </a:prstClr>
                  </a:outerShdw>
                </a:effectLst>
                <a:cs typeface="Century Gothic"/>
              </a:rPr>
              <a:t>The school day ends at 2:24 pm</a:t>
            </a:r>
          </a:p>
          <a:p>
            <a:pPr marL="457200" indent="-457200">
              <a:lnSpc>
                <a:spcPct val="80000"/>
              </a:lnSpc>
              <a:spcAft>
                <a:spcPts val="600"/>
              </a:spcAft>
              <a:buFont typeface="Arial" charset="0"/>
              <a:buChar char="•"/>
            </a:pPr>
            <a:r>
              <a:rPr lang="en-US" sz="3200" dirty="0">
                <a:solidFill>
                  <a:srgbClr val="FFFFFF"/>
                </a:solidFill>
                <a:effectLst>
                  <a:outerShdw blurRad="50800" dist="38100" dir="2700000" algn="tl" rotWithShape="0">
                    <a:prstClr val="black">
                      <a:alpha val="40000"/>
                    </a:prstClr>
                  </a:outerShdw>
                </a:effectLst>
                <a:cs typeface="Century Gothic"/>
              </a:rPr>
              <a:t>If your child is going to be absent or dismissed during the day for any reason, please notify the office in advance via note or an email. If you email the office, please “cc” the teacher.  </a:t>
            </a:r>
          </a:p>
          <a:p>
            <a:pPr marL="457200" indent="-457200">
              <a:lnSpc>
                <a:spcPct val="80000"/>
              </a:lnSpc>
              <a:spcAft>
                <a:spcPts val="600"/>
              </a:spcAft>
              <a:buFont typeface="Arial" charset="0"/>
              <a:buChar char="•"/>
            </a:pPr>
            <a:r>
              <a:rPr lang="en-US" sz="3200" dirty="0">
                <a:solidFill>
                  <a:srgbClr val="FFFFFF"/>
                </a:solidFill>
                <a:effectLst>
                  <a:outerShdw blurRad="50800" dist="38100" dir="2700000" algn="tl" rotWithShape="0">
                    <a:prstClr val="black">
                      <a:alpha val="40000"/>
                    </a:prstClr>
                  </a:outerShdw>
                </a:effectLst>
                <a:cs typeface="Century Gothic"/>
              </a:rPr>
              <a:t>Students do not need a note to be a walker. </a:t>
            </a:r>
          </a:p>
          <a:p>
            <a:pPr marL="457200" indent="-457200">
              <a:lnSpc>
                <a:spcPct val="80000"/>
              </a:lnSpc>
              <a:spcAft>
                <a:spcPts val="600"/>
              </a:spcAft>
              <a:buFont typeface="Arial" charset="0"/>
              <a:buChar char="•"/>
            </a:pPr>
            <a:r>
              <a:rPr lang="en-US" sz="3200" dirty="0">
                <a:solidFill>
                  <a:srgbClr val="FFFFFF"/>
                </a:solidFill>
                <a:effectLst>
                  <a:outerShdw blurRad="50800" dist="38100" dir="2700000" algn="tl" rotWithShape="0">
                    <a:prstClr val="black">
                      <a:alpha val="40000"/>
                    </a:prstClr>
                  </a:outerShdw>
                </a:effectLst>
                <a:cs typeface="Century Gothic"/>
              </a:rPr>
              <a:t>Students can </a:t>
            </a:r>
            <a:r>
              <a:rPr lang="en-US" sz="3200" i="1" dirty="0">
                <a:solidFill>
                  <a:srgbClr val="FFFFFF"/>
                </a:solidFill>
                <a:effectLst>
                  <a:outerShdw blurRad="50800" dist="38100" dir="2700000" algn="tl" rotWithShape="0">
                    <a:prstClr val="black">
                      <a:alpha val="40000"/>
                    </a:prstClr>
                  </a:outerShdw>
                </a:effectLst>
                <a:cs typeface="Century Gothic"/>
              </a:rPr>
              <a:t>not</a:t>
            </a:r>
            <a:r>
              <a:rPr lang="en-US" sz="3200" dirty="0">
                <a:solidFill>
                  <a:srgbClr val="FFFFFF"/>
                </a:solidFill>
                <a:effectLst>
                  <a:outerShdw blurRad="50800" dist="38100" dir="2700000" algn="tl" rotWithShape="0">
                    <a:prstClr val="black">
                      <a:alpha val="40000"/>
                    </a:prstClr>
                  </a:outerShdw>
                </a:effectLst>
                <a:cs typeface="Century Gothic"/>
              </a:rPr>
              <a:t> ride on any bus other than their own. </a:t>
            </a:r>
          </a:p>
        </p:txBody>
      </p:sp>
      <p:sp>
        <p:nvSpPr>
          <p:cNvPr id="2" name="Date Placeholder 1">
            <a:extLst>
              <a:ext uri="{FF2B5EF4-FFF2-40B4-BE49-F238E27FC236}">
                <a16:creationId xmlns:a16="http://schemas.microsoft.com/office/drawing/2014/main" id="{276A13BF-F22A-41FC-AFDA-7EF9A62AB858}"/>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956198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77309" y="1949427"/>
            <a:ext cx="8229946" cy="4093428"/>
          </a:xfrm>
          <a:prstGeom prst="rect">
            <a:avLst/>
          </a:prstGeom>
        </p:spPr>
        <p:txBody>
          <a:bodyPr wrap="square">
            <a:spAutoFit/>
          </a:bodyPr>
          <a:lstStyle/>
          <a:p>
            <a:pPr marL="342900" indent="-342900">
              <a:buFont typeface="Wingdings" charset="2"/>
              <a:buChar char="ü"/>
            </a:pPr>
            <a:r>
              <a:rPr lang="en-US" sz="2800" dirty="0">
                <a:solidFill>
                  <a:schemeClr val="bg1"/>
                </a:solidFill>
                <a:latin typeface="Baskerville Old Face" panose="02020602080505020303" pitchFamily="18" charset="0"/>
              </a:rPr>
              <a:t>Please feel free to email us at :</a:t>
            </a:r>
          </a:p>
          <a:p>
            <a:pPr>
              <a:lnSpc>
                <a:spcPct val="150000"/>
              </a:lnSpc>
              <a:buNone/>
            </a:pPr>
            <a:r>
              <a:rPr lang="en-US" sz="2800" dirty="0">
                <a:solidFill>
                  <a:schemeClr val="tx2">
                    <a:lumMod val="20000"/>
                    <a:lumOff val="80000"/>
                  </a:schemeClr>
                </a:solidFill>
                <a:latin typeface="Baskerville Old Face" panose="02020602080505020303" pitchFamily="18" charset="0"/>
              </a:rPr>
              <a:t>	</a:t>
            </a:r>
            <a:r>
              <a:rPr lang="en-US" sz="2800" dirty="0">
                <a:solidFill>
                  <a:srgbClr val="FFFF00"/>
                </a:solidFill>
                <a:latin typeface="Baskerville Old Face" panose="02020602080505020303" pitchFamily="18" charset="0"/>
              </a:rPr>
              <a:t>	matthewst@foxborough.k12.ma.us</a:t>
            </a:r>
          </a:p>
          <a:p>
            <a:pPr>
              <a:lnSpc>
                <a:spcPct val="150000"/>
              </a:lnSpc>
            </a:pPr>
            <a:r>
              <a:rPr lang="en-US" sz="2800" dirty="0">
                <a:solidFill>
                  <a:srgbClr val="FFFF00"/>
                </a:solidFill>
                <a:latin typeface="Baskerville Old Face" panose="02020602080505020303" pitchFamily="18" charset="0"/>
              </a:rPr>
              <a:t>		gentilea@foxborough.k12.ma.us</a:t>
            </a:r>
          </a:p>
          <a:p>
            <a:pPr>
              <a:lnSpc>
                <a:spcPct val="150000"/>
              </a:lnSpc>
              <a:buNone/>
            </a:pPr>
            <a:r>
              <a:rPr lang="en-US" sz="2400" dirty="0">
                <a:solidFill>
                  <a:srgbClr val="FFFF00"/>
                </a:solidFill>
                <a:latin typeface="Baskerville Old Face" panose="02020602080505020303" pitchFamily="18" charset="0"/>
              </a:rPr>
              <a:t>		</a:t>
            </a:r>
            <a:r>
              <a:rPr lang="en-US" sz="2400" dirty="0">
                <a:solidFill>
                  <a:schemeClr val="bg1"/>
                </a:solidFill>
                <a:latin typeface="Baskerville Old Face" panose="02020602080505020303" pitchFamily="18" charset="0"/>
              </a:rPr>
              <a:t>	 </a:t>
            </a:r>
          </a:p>
          <a:p>
            <a:pPr marL="342900" indent="-342900">
              <a:buFont typeface="Wingdings" charset="2"/>
              <a:buChar char="ü"/>
            </a:pPr>
            <a:r>
              <a:rPr lang="en-US" sz="2400" dirty="0">
                <a:solidFill>
                  <a:schemeClr val="bg1"/>
                </a:solidFill>
                <a:latin typeface="Baskerville Old Face" panose="02020602080505020303" pitchFamily="18" charset="0"/>
              </a:rPr>
              <a:t>You can call us:   </a:t>
            </a:r>
            <a:r>
              <a:rPr lang="en-US" sz="2400" b="1" dirty="0">
                <a:solidFill>
                  <a:schemeClr val="accent2">
                    <a:lumMod val="20000"/>
                    <a:lumOff val="80000"/>
                  </a:schemeClr>
                </a:solidFill>
                <a:latin typeface="Baskerville Old Face" panose="02020602080505020303" pitchFamily="18" charset="0"/>
              </a:rPr>
              <a:t>508-543-1610 </a:t>
            </a:r>
          </a:p>
          <a:p>
            <a:pPr lvl="2"/>
            <a:r>
              <a:rPr lang="en-US" sz="2400" dirty="0">
                <a:solidFill>
                  <a:schemeClr val="bg1"/>
                </a:solidFill>
                <a:latin typeface="Baskerville Old Face" panose="02020602080505020303" pitchFamily="18" charset="0"/>
              </a:rPr>
              <a:t>                    ext. 54</a:t>
            </a:r>
            <a:r>
              <a:rPr lang="en-US" sz="2400" dirty="0">
                <a:solidFill>
                  <a:schemeClr val="accent2">
                    <a:lumMod val="20000"/>
                    <a:lumOff val="80000"/>
                  </a:schemeClr>
                </a:solidFill>
                <a:latin typeface="Baskerville Old Face" panose="02020602080505020303" pitchFamily="18" charset="0"/>
              </a:rPr>
              <a:t>107 </a:t>
            </a:r>
            <a:r>
              <a:rPr lang="en-US" sz="2400" dirty="0">
                <a:solidFill>
                  <a:schemeClr val="bg1"/>
                </a:solidFill>
                <a:latin typeface="Baskerville Old Face" panose="02020602080505020303" pitchFamily="18" charset="0"/>
              </a:rPr>
              <a:t>for Mrs. Matthews</a:t>
            </a:r>
          </a:p>
          <a:p>
            <a:pPr lvl="2"/>
            <a:r>
              <a:rPr lang="en-US" sz="2400" dirty="0">
                <a:solidFill>
                  <a:schemeClr val="bg1"/>
                </a:solidFill>
                <a:latin typeface="Baskerville Old Face" panose="02020602080505020303" pitchFamily="18" charset="0"/>
              </a:rPr>
              <a:t>                    and 54</a:t>
            </a:r>
            <a:r>
              <a:rPr lang="en-US" sz="2400" dirty="0">
                <a:solidFill>
                  <a:schemeClr val="accent2">
                    <a:lumMod val="20000"/>
                    <a:lumOff val="80000"/>
                  </a:schemeClr>
                </a:solidFill>
                <a:latin typeface="Baskerville Old Face" panose="02020602080505020303" pitchFamily="18" charset="0"/>
              </a:rPr>
              <a:t>109</a:t>
            </a:r>
            <a:r>
              <a:rPr lang="en-US" sz="2400" dirty="0">
                <a:solidFill>
                  <a:schemeClr val="bg1"/>
                </a:solidFill>
                <a:latin typeface="Baskerville Old Face" panose="02020602080505020303" pitchFamily="18" charset="0"/>
              </a:rPr>
              <a:t> for Mr. Gentile</a:t>
            </a:r>
          </a:p>
          <a:p>
            <a:r>
              <a:rPr lang="en-US" sz="2400" dirty="0">
                <a:solidFill>
                  <a:schemeClr val="bg1"/>
                </a:solidFill>
                <a:latin typeface="Baskerville Old Face" panose="02020602080505020303" pitchFamily="18" charset="0"/>
              </a:rPr>
              <a:t>                          * Hand-written notes work fine, too</a:t>
            </a:r>
            <a:r>
              <a:rPr lang="en-US" sz="2000" dirty="0">
                <a:solidFill>
                  <a:schemeClr val="bg1"/>
                </a:solidFill>
              </a:rPr>
              <a:t>.</a:t>
            </a:r>
          </a:p>
          <a:p>
            <a:pPr algn="ctr">
              <a:lnSpc>
                <a:spcPct val="80000"/>
              </a:lnSpc>
              <a:spcAft>
                <a:spcPts val="600"/>
              </a:spcAft>
            </a:pPr>
            <a:endParaRPr lang="en-US" sz="2000"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2" name="Date Placeholder 1">
            <a:extLst>
              <a:ext uri="{FF2B5EF4-FFF2-40B4-BE49-F238E27FC236}">
                <a16:creationId xmlns:a16="http://schemas.microsoft.com/office/drawing/2014/main" id="{BB46144B-EB51-494B-9D8A-F63DA843800A}"/>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381569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14640" y="1903431"/>
            <a:ext cx="7714719" cy="646331"/>
          </a:xfrm>
          <a:prstGeom prst="rect">
            <a:avLst/>
          </a:prstGeom>
          <a:noFill/>
        </p:spPr>
        <p:txBody>
          <a:bodyPr wrap="square" rtlCol="0">
            <a:spAutoFit/>
          </a:bodyPr>
          <a:lstStyle/>
          <a:p>
            <a:pPr algn="ctr"/>
            <a:r>
              <a:rPr lang="en-US" sz="3600" dirty="0">
                <a:ln w="76200" cmpd="sng">
                  <a:noFill/>
                </a:ln>
                <a:solidFill>
                  <a:srgbClr val="FFFFFF"/>
                </a:solidFill>
                <a:effectLst>
                  <a:outerShdw blurRad="38100" dist="38100" dir="2700000" algn="tl">
                    <a:srgbClr val="000000">
                      <a:alpha val="43137"/>
                    </a:srgbClr>
                  </a:outerShdw>
                </a:effectLst>
                <a:latin typeface="+mj-lt"/>
                <a:ea typeface="Noteworthy Light" charset="0"/>
                <a:cs typeface="Noteworthy Light" charset="0"/>
              </a:rPr>
              <a:t>We expect students to:</a:t>
            </a:r>
          </a:p>
        </p:txBody>
      </p:sp>
      <p:sp>
        <p:nvSpPr>
          <p:cNvPr id="5" name="Rectangle 4"/>
          <p:cNvSpPr/>
          <p:nvPr/>
        </p:nvSpPr>
        <p:spPr>
          <a:xfrm>
            <a:off x="1868534" y="2549762"/>
            <a:ext cx="7029450" cy="3785652"/>
          </a:xfrm>
          <a:prstGeom prst="rect">
            <a:avLst/>
          </a:prstGeom>
        </p:spPr>
        <p:txBody>
          <a:bodyPr wrap="square">
            <a:spAutoFit/>
          </a:bodyPr>
          <a:lstStyle/>
          <a:p>
            <a:pPr marL="342900" indent="-342900">
              <a:buFont typeface="Arial" charset="0"/>
              <a:buChar char="•"/>
            </a:pPr>
            <a:r>
              <a:rPr lang="en-US" sz="2000" dirty="0">
                <a:solidFill>
                  <a:schemeClr val="bg1"/>
                </a:solidFill>
                <a:latin typeface="Bahnschrift Light" panose="020B0502040204020203" pitchFamily="34" charset="0"/>
              </a:rPr>
              <a:t>Come to school and class prepared to learn</a:t>
            </a:r>
          </a:p>
          <a:p>
            <a:endParaRPr lang="en-US" sz="2000" dirty="0">
              <a:solidFill>
                <a:schemeClr val="bg1"/>
              </a:solidFill>
              <a:latin typeface="Bahnschrift Light" panose="020B0502040204020203" pitchFamily="34" charset="0"/>
            </a:endParaRPr>
          </a:p>
          <a:p>
            <a:pPr marL="342900" indent="-342900">
              <a:buFont typeface="Arial" charset="0"/>
              <a:buChar char="•"/>
            </a:pPr>
            <a:r>
              <a:rPr lang="en-US" sz="2000" dirty="0">
                <a:solidFill>
                  <a:schemeClr val="bg1"/>
                </a:solidFill>
                <a:latin typeface="Bahnschrift Light" panose="020B0502040204020203" pitchFamily="34" charset="0"/>
              </a:rPr>
              <a:t>Take responsibility for their actions</a:t>
            </a:r>
          </a:p>
          <a:p>
            <a:endParaRPr lang="en-US" sz="2000" dirty="0">
              <a:solidFill>
                <a:schemeClr val="bg1"/>
              </a:solidFill>
              <a:latin typeface="Bahnschrift Light" panose="020B0502040204020203" pitchFamily="34" charset="0"/>
            </a:endParaRPr>
          </a:p>
          <a:p>
            <a:pPr marL="342900" indent="-342900">
              <a:buFont typeface="Arial" charset="0"/>
              <a:buChar char="•"/>
            </a:pPr>
            <a:r>
              <a:rPr lang="en-US" sz="2000" dirty="0">
                <a:solidFill>
                  <a:schemeClr val="bg1"/>
                </a:solidFill>
                <a:latin typeface="Bahnschrift Light" panose="020B0502040204020203" pitchFamily="34" charset="0"/>
              </a:rPr>
              <a:t>Treat others with the respect they deserve</a:t>
            </a:r>
          </a:p>
          <a:p>
            <a:endParaRPr lang="en-US" sz="2000" dirty="0">
              <a:solidFill>
                <a:schemeClr val="bg1"/>
              </a:solidFill>
              <a:latin typeface="Bahnschrift Light" panose="020B0502040204020203" pitchFamily="34" charset="0"/>
            </a:endParaRPr>
          </a:p>
          <a:p>
            <a:pPr marL="342900" indent="-342900">
              <a:buFont typeface="Arial" charset="0"/>
              <a:buChar char="•"/>
            </a:pPr>
            <a:r>
              <a:rPr lang="en-US" sz="2000" dirty="0">
                <a:solidFill>
                  <a:schemeClr val="bg1"/>
                </a:solidFill>
                <a:latin typeface="Bahnschrift Light" panose="020B0502040204020203" pitchFamily="34" charset="0"/>
              </a:rPr>
              <a:t>Work cooperatively with students and adults</a:t>
            </a:r>
          </a:p>
          <a:p>
            <a:pPr marL="342900" indent="-342900">
              <a:buFont typeface="Arial" charset="0"/>
              <a:buChar char="•"/>
            </a:pPr>
            <a:endParaRPr lang="en-US" sz="2000" dirty="0">
              <a:solidFill>
                <a:schemeClr val="bg1"/>
              </a:solidFill>
              <a:latin typeface="Bahnschrift Light" panose="020B0502040204020203" pitchFamily="34" charset="0"/>
            </a:endParaRPr>
          </a:p>
          <a:p>
            <a:pPr marL="342900" indent="-342900">
              <a:buFont typeface="Arial" charset="0"/>
              <a:buChar char="•"/>
            </a:pPr>
            <a:r>
              <a:rPr lang="en-US" sz="2000" dirty="0">
                <a:solidFill>
                  <a:schemeClr val="bg1"/>
                </a:solidFill>
                <a:latin typeface="Bahnschrift Light" panose="020B0502040204020203" pitchFamily="34" charset="0"/>
              </a:rPr>
              <a:t>Take pride in their work</a:t>
            </a:r>
          </a:p>
          <a:p>
            <a:pPr marL="342900" indent="-342900">
              <a:buFont typeface="Arial" charset="0"/>
              <a:buChar char="•"/>
            </a:pPr>
            <a:endParaRPr lang="en-US" sz="2000" dirty="0">
              <a:solidFill>
                <a:schemeClr val="bg1"/>
              </a:solidFill>
              <a:latin typeface="Bahnschrift Light" panose="020B0502040204020203" pitchFamily="34" charset="0"/>
            </a:endParaRPr>
          </a:p>
          <a:p>
            <a:pPr marL="342900" indent="-342900">
              <a:buFont typeface="Arial" charset="0"/>
              <a:buChar char="•"/>
            </a:pPr>
            <a:r>
              <a:rPr lang="en-US" sz="2000" dirty="0">
                <a:solidFill>
                  <a:schemeClr val="bg1"/>
                </a:solidFill>
                <a:latin typeface="Bahnschrift Light" panose="020B0502040204020203" pitchFamily="34" charset="0"/>
              </a:rPr>
              <a:t>Have fun &amp; take academic risks </a:t>
            </a:r>
          </a:p>
          <a:p>
            <a:endParaRPr lang="en-US" sz="2000" dirty="0">
              <a:solidFill>
                <a:schemeClr val="bg1"/>
              </a:solidFill>
            </a:endParaRPr>
          </a:p>
        </p:txBody>
      </p:sp>
      <p:sp>
        <p:nvSpPr>
          <p:cNvPr id="2" name="Date Placeholder 1">
            <a:extLst>
              <a:ext uri="{FF2B5EF4-FFF2-40B4-BE49-F238E27FC236}">
                <a16:creationId xmlns:a16="http://schemas.microsoft.com/office/drawing/2014/main" id="{8751CA72-DA52-47FA-9DBC-9C4D26711110}"/>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961045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22000" y="2743200"/>
            <a:ext cx="7671400" cy="2306337"/>
          </a:xfrm>
          <a:prstGeom prst="rect">
            <a:avLst/>
          </a:prstGeom>
        </p:spPr>
        <p:txBody>
          <a:bodyPr wrap="square">
            <a:spAutoFit/>
          </a:bodyPr>
          <a:lstStyle/>
          <a:p>
            <a:pPr marL="457200" indent="-457200">
              <a:lnSpc>
                <a:spcPct val="80000"/>
              </a:lnSpc>
              <a:spcAft>
                <a:spcPts val="600"/>
              </a:spcAft>
              <a:buFont typeface="Arial" charset="0"/>
              <a:buChar char="•"/>
            </a:pPr>
            <a:r>
              <a:rPr lang="en-US" sz="3200" dirty="0">
                <a:solidFill>
                  <a:schemeClr val="bg1"/>
                </a:solidFill>
                <a:effectLst>
                  <a:outerShdw blurRad="50800" dist="38100" dir="2700000" algn="tl" rotWithShape="0">
                    <a:prstClr val="black">
                      <a:alpha val="40000"/>
                    </a:prstClr>
                  </a:outerShdw>
                </a:effectLst>
                <a:latin typeface="Baskerville Old Face" panose="02020602080505020303" pitchFamily="18" charset="0"/>
                <a:ea typeface="Noteworthy Light" charset="0"/>
                <a:cs typeface="Noteworthy Light" charset="0"/>
              </a:rPr>
              <a:t>Fully charged Laptop ( and charging cord)</a:t>
            </a:r>
          </a:p>
          <a:p>
            <a:pPr marL="457200" indent="-457200">
              <a:lnSpc>
                <a:spcPct val="80000"/>
              </a:lnSpc>
              <a:spcAft>
                <a:spcPts val="600"/>
              </a:spcAft>
              <a:buFont typeface="Arial" charset="0"/>
              <a:buChar char="•"/>
            </a:pPr>
            <a:r>
              <a:rPr lang="en-US" sz="3200" dirty="0">
                <a:solidFill>
                  <a:schemeClr val="bg1"/>
                </a:solidFill>
                <a:latin typeface="Baskerville Old Face" panose="02020602080505020303" pitchFamily="18" charset="0"/>
                <a:ea typeface="Noteworthy Light" charset="0"/>
                <a:cs typeface="Noteworthy Light" charset="0"/>
              </a:rPr>
              <a:t>3 folders</a:t>
            </a:r>
          </a:p>
          <a:p>
            <a:pPr marL="457200" indent="-457200">
              <a:lnSpc>
                <a:spcPct val="80000"/>
              </a:lnSpc>
              <a:spcAft>
                <a:spcPts val="600"/>
              </a:spcAft>
              <a:buFont typeface="Arial" charset="0"/>
              <a:buChar char="•"/>
            </a:pPr>
            <a:r>
              <a:rPr lang="en-US" sz="3200" dirty="0">
                <a:solidFill>
                  <a:schemeClr val="bg1"/>
                </a:solidFill>
                <a:latin typeface="Baskerville Old Face" panose="02020602080505020303" pitchFamily="18" charset="0"/>
                <a:ea typeface="Noteworthy Light" charset="0"/>
                <a:cs typeface="Noteworthy Light" charset="0"/>
              </a:rPr>
              <a:t>Pencil pouch with pencils, highlighter, colored pencils, glue stick, scissors </a:t>
            </a:r>
          </a:p>
          <a:p>
            <a:pPr marL="457200" indent="-457200">
              <a:lnSpc>
                <a:spcPct val="80000"/>
              </a:lnSpc>
              <a:spcAft>
                <a:spcPts val="600"/>
              </a:spcAft>
              <a:buFont typeface="Arial" charset="0"/>
              <a:buChar char="•"/>
            </a:pPr>
            <a:r>
              <a:rPr lang="en-US" sz="3200" dirty="0">
                <a:solidFill>
                  <a:schemeClr val="bg1"/>
                </a:solidFill>
                <a:latin typeface="Baskerville Old Face" panose="02020602080505020303" pitchFamily="18" charset="0"/>
                <a:ea typeface="Noteworthy Light" charset="0"/>
                <a:cs typeface="Noteworthy Light" charset="0"/>
              </a:rPr>
              <a:t>At least 1 independent reading book</a:t>
            </a:r>
          </a:p>
        </p:txBody>
      </p:sp>
      <p:sp>
        <p:nvSpPr>
          <p:cNvPr id="3" name="TextBox 2"/>
          <p:cNvSpPr txBox="1"/>
          <p:nvPr/>
        </p:nvSpPr>
        <p:spPr>
          <a:xfrm>
            <a:off x="1064821" y="1080195"/>
            <a:ext cx="8079179" cy="2554545"/>
          </a:xfrm>
          <a:prstGeom prst="rect">
            <a:avLst/>
          </a:prstGeom>
          <a:noFill/>
        </p:spPr>
        <p:txBody>
          <a:bodyPr wrap="square" rtlCol="0">
            <a:spAutoFit/>
          </a:bodyPr>
          <a:lstStyle/>
          <a:p>
            <a:r>
              <a:rPr lang="en-US" sz="4000" b="1" dirty="0">
                <a:solidFill>
                  <a:schemeClr val="bg1"/>
                </a:solidFill>
                <a:latin typeface="Lucida Handwriting" panose="03010101010101010101" pitchFamily="66" charset="0"/>
                <a:ea typeface="Noteworthy Light" charset="0"/>
                <a:cs typeface="Noteworthy Light" charset="0"/>
              </a:rPr>
              <a:t>What do students need?</a:t>
            </a:r>
          </a:p>
          <a:p>
            <a:r>
              <a:rPr lang="en-US" sz="2400" b="1" dirty="0">
                <a:solidFill>
                  <a:schemeClr val="bg1"/>
                </a:solidFill>
                <a:latin typeface="Baskerville Old Face" panose="02020602080505020303" pitchFamily="18" charset="0"/>
                <a:ea typeface="Noteworthy Light" charset="0"/>
                <a:cs typeface="Arial" panose="020B0604020202020204" pitchFamily="34" charset="0"/>
              </a:rPr>
              <a:t>Students should come to school with</a:t>
            </a:r>
          </a:p>
          <a:p>
            <a:r>
              <a:rPr lang="en-US" sz="2400" b="1" dirty="0">
                <a:solidFill>
                  <a:schemeClr val="bg1"/>
                </a:solidFill>
                <a:latin typeface="Baskerville Old Face" panose="02020602080505020303" pitchFamily="18" charset="0"/>
                <a:ea typeface="Noteworthy Light" charset="0"/>
                <a:cs typeface="Arial" panose="020B0604020202020204" pitchFamily="34" charset="0"/>
              </a:rPr>
              <a:t> and bring home:</a:t>
            </a:r>
          </a:p>
          <a:p>
            <a:endParaRPr lang="en-US" sz="2400" b="1" dirty="0">
              <a:solidFill>
                <a:schemeClr val="bg1"/>
              </a:solidFill>
              <a:latin typeface="Arial" panose="020B0604020202020204" pitchFamily="34" charset="0"/>
              <a:ea typeface="Noteworthy Light" charset="0"/>
              <a:cs typeface="Arial" panose="020B0604020202020204" pitchFamily="34" charset="0"/>
            </a:endParaRPr>
          </a:p>
          <a:p>
            <a:endParaRPr lang="en-US" sz="2400" b="1" dirty="0">
              <a:solidFill>
                <a:schemeClr val="bg1"/>
              </a:solidFill>
              <a:latin typeface="Arial" panose="020B0604020202020204" pitchFamily="34" charset="0"/>
              <a:ea typeface="Noteworthy Light" charset="0"/>
              <a:cs typeface="Arial" panose="020B0604020202020204" pitchFamily="34" charset="0"/>
            </a:endParaRPr>
          </a:p>
          <a:p>
            <a:endParaRPr lang="en-US" sz="2400" b="1" dirty="0">
              <a:solidFill>
                <a:schemeClr val="bg1"/>
              </a:solidFill>
              <a:latin typeface="Arial" panose="020B0604020202020204" pitchFamily="34" charset="0"/>
              <a:ea typeface="Noteworthy Light" charset="0"/>
              <a:cs typeface="Arial" panose="020B0604020202020204" pitchFamily="34" charset="0"/>
            </a:endParaRPr>
          </a:p>
        </p:txBody>
      </p:sp>
      <p:sp>
        <p:nvSpPr>
          <p:cNvPr id="4" name="Date Placeholder 3">
            <a:extLst>
              <a:ext uri="{FF2B5EF4-FFF2-40B4-BE49-F238E27FC236}">
                <a16:creationId xmlns:a16="http://schemas.microsoft.com/office/drawing/2014/main" id="{4B832C64-C1A9-432F-8479-49959D854A12}"/>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11127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43497" y="1932588"/>
            <a:ext cx="7899985" cy="1034129"/>
          </a:xfrm>
          <a:prstGeom prst="rect">
            <a:avLst/>
          </a:prstGeom>
        </p:spPr>
        <p:txBody>
          <a:bodyPr wrap="square">
            <a:spAutoFit/>
          </a:bodyPr>
          <a:lstStyle/>
          <a:p>
            <a:pPr marL="457200" indent="-457200" algn="ctr">
              <a:lnSpc>
                <a:spcPct val="80000"/>
              </a:lnSpc>
              <a:spcAft>
                <a:spcPts val="600"/>
              </a:spcAft>
              <a:buFont typeface="Wingdings" charset="2"/>
              <a:buChar char="Ø"/>
            </a:pPr>
            <a:r>
              <a:rPr lang="en-US" sz="3200" dirty="0">
                <a:solidFill>
                  <a:srgbClr val="FFFFFF"/>
                </a:solidFill>
                <a:effectLst>
                  <a:outerShdw blurRad="50800" dist="38100" dir="2700000" algn="tl" rotWithShape="0">
                    <a:prstClr val="black">
                      <a:alpha val="40000"/>
                    </a:prstClr>
                  </a:outerShdw>
                </a:effectLst>
                <a:cs typeface="Century Gothic"/>
              </a:rPr>
              <a:t>6 Day Cycle </a:t>
            </a:r>
          </a:p>
          <a:p>
            <a:pPr algn="ctr">
              <a:lnSpc>
                <a:spcPct val="80000"/>
              </a:lnSpc>
              <a:spcAft>
                <a:spcPts val="600"/>
              </a:spcAft>
            </a:pPr>
            <a:endParaRPr lang="en-US" sz="3200" dirty="0">
              <a:solidFill>
                <a:srgbClr val="FFFFFF"/>
              </a:solidFill>
              <a:effectLst>
                <a:outerShdw blurRad="50800" dist="38100" dir="2700000" algn="tl" rotWithShape="0">
                  <a:prstClr val="black">
                    <a:alpha val="40000"/>
                  </a:prstClr>
                </a:outerShdw>
              </a:effectLst>
              <a:cs typeface="Century Gothic"/>
            </a:endParaRPr>
          </a:p>
        </p:txBody>
      </p:sp>
      <p:sp>
        <p:nvSpPr>
          <p:cNvPr id="5" name="Text Box 3"/>
          <p:cNvSpPr txBox="1">
            <a:spLocks noChangeArrowheads="1"/>
          </p:cNvSpPr>
          <p:nvPr/>
        </p:nvSpPr>
        <p:spPr bwMode="auto">
          <a:xfrm>
            <a:off x="914400" y="2452452"/>
            <a:ext cx="7641021" cy="2954655"/>
          </a:xfrm>
          <a:prstGeom prst="rect">
            <a:avLst/>
          </a:prstGeom>
          <a:noFill/>
          <a:ln w="9525">
            <a:noFill/>
            <a:miter lim="800000"/>
            <a:headEnd/>
            <a:tailEnd/>
          </a:ln>
          <a:effectLst/>
        </p:spPr>
        <p:txBody>
          <a:bodyPr wrap="square">
            <a:spAutoFit/>
          </a:bodyPr>
          <a:lstStyle/>
          <a:p>
            <a:r>
              <a:rPr lang="en-US" sz="2400" i="1" u="sng" dirty="0">
                <a:solidFill>
                  <a:schemeClr val="bg1"/>
                </a:solidFill>
              </a:rPr>
              <a:t>“</a:t>
            </a:r>
            <a:r>
              <a:rPr lang="en-US" sz="2400" b="1" i="1" u="sng" dirty="0">
                <a:solidFill>
                  <a:schemeClr val="bg1"/>
                </a:solidFill>
                <a:latin typeface="Noteworthy" charset="0"/>
                <a:ea typeface="Noteworthy" charset="0"/>
                <a:cs typeface="Noteworthy" charset="0"/>
              </a:rPr>
              <a:t>Specials”</a:t>
            </a:r>
          </a:p>
          <a:p>
            <a:pPr>
              <a:buFontTx/>
              <a:buChar char="•"/>
            </a:pPr>
            <a:r>
              <a:rPr lang="en-US" sz="2400" dirty="0">
                <a:solidFill>
                  <a:schemeClr val="bg1"/>
                </a:solidFill>
              </a:rPr>
              <a:t>BCORE ( Band /Chorus Orchestra /Remediation /Extension)</a:t>
            </a:r>
          </a:p>
          <a:p>
            <a:pPr>
              <a:buFontTx/>
              <a:buChar char="•"/>
            </a:pPr>
            <a:r>
              <a:rPr lang="en-US" sz="2400" dirty="0">
                <a:solidFill>
                  <a:schemeClr val="bg1"/>
                </a:solidFill>
              </a:rPr>
              <a:t>Computer ( ½ year)</a:t>
            </a:r>
          </a:p>
          <a:p>
            <a:pPr>
              <a:buFontTx/>
              <a:buChar char="•"/>
            </a:pPr>
            <a:r>
              <a:rPr lang="en-US" sz="2400" dirty="0">
                <a:solidFill>
                  <a:schemeClr val="bg1"/>
                </a:solidFill>
              </a:rPr>
              <a:t>Art ( ½ year)</a:t>
            </a:r>
          </a:p>
          <a:p>
            <a:pPr>
              <a:buFontTx/>
              <a:buChar char="•"/>
            </a:pPr>
            <a:r>
              <a:rPr lang="en-US" sz="2400" dirty="0">
                <a:solidFill>
                  <a:schemeClr val="bg1"/>
                </a:solidFill>
              </a:rPr>
              <a:t>Wellness ( Phys Ed and Health)</a:t>
            </a:r>
          </a:p>
          <a:p>
            <a:pPr>
              <a:buFontTx/>
              <a:buChar char="•"/>
            </a:pPr>
            <a:r>
              <a:rPr lang="en-US" sz="2400" dirty="0">
                <a:solidFill>
                  <a:schemeClr val="bg1"/>
                </a:solidFill>
              </a:rPr>
              <a:t>Spanish  or Specialized Reading</a:t>
            </a:r>
          </a:p>
          <a:p>
            <a:pPr>
              <a:buFontTx/>
              <a:buChar char="•"/>
            </a:pPr>
            <a:endParaRPr lang="en-US" sz="2400" dirty="0">
              <a:solidFill>
                <a:schemeClr val="bg1"/>
              </a:solidFill>
            </a:endParaRPr>
          </a:p>
          <a:p>
            <a:pPr>
              <a:buFontTx/>
              <a:buChar char="•"/>
            </a:pPr>
            <a:r>
              <a:rPr lang="en-US" dirty="0">
                <a:solidFill>
                  <a:schemeClr val="bg1"/>
                </a:solidFill>
              </a:rPr>
              <a:t>              Students were given a copy of the full schedule.</a:t>
            </a:r>
          </a:p>
        </p:txBody>
      </p:sp>
      <p:sp>
        <p:nvSpPr>
          <p:cNvPr id="2" name="Date Placeholder 1">
            <a:extLst>
              <a:ext uri="{FF2B5EF4-FFF2-40B4-BE49-F238E27FC236}">
                <a16:creationId xmlns:a16="http://schemas.microsoft.com/office/drawing/2014/main" id="{462070E6-2025-4148-AA03-F08D834650A4}"/>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744318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410789" y="2092444"/>
            <a:ext cx="7145383" cy="4031873"/>
          </a:xfrm>
          <a:prstGeom prst="rect">
            <a:avLst/>
          </a:prstGeom>
        </p:spPr>
        <p:txBody>
          <a:bodyPr wrap="square">
            <a:spAutoFit/>
          </a:bodyPr>
          <a:lstStyle/>
          <a:p>
            <a:r>
              <a:rPr lang="en-US" sz="3200" b="1" dirty="0">
                <a:solidFill>
                  <a:schemeClr val="bg1"/>
                </a:solidFill>
                <a:latin typeface="Bradley Hand ITC" panose="03070402050302030203" pitchFamily="66" charset="0"/>
              </a:rPr>
              <a:t>Language Arts are taught in both Reading and Writing.  Grammar skills, writing techniques, and study skills are modeled using, mentor texts and supplemental materials. </a:t>
            </a:r>
          </a:p>
          <a:p>
            <a:r>
              <a:rPr lang="en-US" sz="3200" b="1" dirty="0">
                <a:solidFill>
                  <a:schemeClr val="bg1"/>
                </a:solidFill>
                <a:latin typeface="Bradley Hand ITC" panose="03070402050302030203" pitchFamily="66" charset="0"/>
              </a:rPr>
              <a:t>Students have nine periods of ELA per cycle, And it incorporates all literacy skills.</a:t>
            </a:r>
          </a:p>
        </p:txBody>
      </p:sp>
      <p:sp>
        <p:nvSpPr>
          <p:cNvPr id="2" name="Date Placeholder 1">
            <a:extLst>
              <a:ext uri="{FF2B5EF4-FFF2-40B4-BE49-F238E27FC236}">
                <a16:creationId xmlns:a16="http://schemas.microsoft.com/office/drawing/2014/main" id="{30FF646F-7CB1-4D78-9E08-20288DAFA7BC}"/>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523225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436013" y="2077222"/>
            <a:ext cx="7185471" cy="2677656"/>
          </a:xfrm>
          <a:prstGeom prst="rect">
            <a:avLst/>
          </a:prstGeom>
        </p:spPr>
        <p:txBody>
          <a:bodyPr wrap="square">
            <a:spAutoFit/>
          </a:bodyPr>
          <a:lstStyle/>
          <a:p>
            <a:pPr marL="457200" indent="-457200">
              <a:buFont typeface="Arial" charset="0"/>
              <a:buChar char="•"/>
            </a:pPr>
            <a:r>
              <a:rPr lang="en-US" sz="2800" b="1" dirty="0">
                <a:solidFill>
                  <a:schemeClr val="bg1"/>
                </a:solidFill>
                <a:latin typeface="Bradley Hand ITC" panose="03070402050302030203" pitchFamily="66" charset="0"/>
              </a:rPr>
              <a:t>Taught through a Workshop Model</a:t>
            </a:r>
          </a:p>
          <a:p>
            <a:pPr marL="457200" indent="-457200">
              <a:buFont typeface="Arial" charset="0"/>
              <a:buChar char="•"/>
            </a:pPr>
            <a:r>
              <a:rPr lang="en-US" sz="2800" b="1" dirty="0">
                <a:solidFill>
                  <a:schemeClr val="bg1"/>
                </a:solidFill>
                <a:latin typeface="Bradley Hand ITC" panose="03070402050302030203" pitchFamily="66" charset="0"/>
              </a:rPr>
              <a:t>Novels are used as anchor texts for each unit.  Nonfiction, poetry, and digital literacy are integrated into each novel study.  </a:t>
            </a:r>
          </a:p>
          <a:p>
            <a:pPr marL="457200" indent="-457200">
              <a:buFont typeface="Arial" charset="0"/>
              <a:buChar char="•"/>
            </a:pPr>
            <a:r>
              <a:rPr lang="en-US" sz="2800" b="1" dirty="0">
                <a:solidFill>
                  <a:schemeClr val="bg1"/>
                </a:solidFill>
                <a:latin typeface="Bradley Hand ITC" panose="03070402050302030203" pitchFamily="66" charset="0"/>
              </a:rPr>
              <a:t>Novels are of several different genres.</a:t>
            </a:r>
          </a:p>
        </p:txBody>
      </p:sp>
      <p:sp>
        <p:nvSpPr>
          <p:cNvPr id="2" name="Date Placeholder 1">
            <a:extLst>
              <a:ext uri="{FF2B5EF4-FFF2-40B4-BE49-F238E27FC236}">
                <a16:creationId xmlns:a16="http://schemas.microsoft.com/office/drawing/2014/main" id="{143AF757-5AE2-49C3-9617-75E5AA76500C}"/>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786753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953535" y="2070299"/>
            <a:ext cx="7899985" cy="3293209"/>
          </a:xfrm>
          <a:prstGeom prst="rect">
            <a:avLst/>
          </a:prstGeom>
        </p:spPr>
        <p:txBody>
          <a:bodyPr wrap="square">
            <a:spAutoFit/>
          </a:bodyPr>
          <a:lstStyle/>
          <a:p>
            <a:pPr marL="457200" indent="-457200">
              <a:buFont typeface="Arial" charset="0"/>
              <a:buChar char="•"/>
            </a:pPr>
            <a:r>
              <a:rPr lang="en-US" sz="3200" b="1" dirty="0">
                <a:solidFill>
                  <a:schemeClr val="bg1"/>
                </a:solidFill>
                <a:latin typeface="Bradley Hand ITC" panose="03070402050302030203" pitchFamily="66" charset="0"/>
              </a:rPr>
              <a:t>Writing occurs across three genres: Narrative, Informational, and Opinion</a:t>
            </a:r>
          </a:p>
          <a:p>
            <a:pPr marL="457200" indent="-457200">
              <a:buFont typeface="Arial" charset="0"/>
              <a:buChar char="•"/>
            </a:pPr>
            <a:r>
              <a:rPr lang="en-US" sz="3200" b="1" dirty="0">
                <a:solidFill>
                  <a:schemeClr val="bg1"/>
                </a:solidFill>
                <a:latin typeface="Bradley Hand ITC" panose="03070402050302030203" pitchFamily="66" charset="0"/>
              </a:rPr>
              <a:t>Taught through Workshop Model</a:t>
            </a:r>
          </a:p>
          <a:p>
            <a:pPr marL="457200" indent="-457200">
              <a:buFont typeface="Arial" charset="0"/>
              <a:buChar char="•"/>
            </a:pPr>
            <a:r>
              <a:rPr lang="en-US" sz="2800" b="1" dirty="0">
                <a:solidFill>
                  <a:schemeClr val="bg1"/>
                </a:solidFill>
                <a:latin typeface="Bradley Hand ITC" panose="03070402050302030203" pitchFamily="66" charset="0"/>
              </a:rPr>
              <a:t>Fictional &amp; Personal Narrative, Research &amp; Historical Information Articles, Opinion Essay, Responding to Reading, Research Based Argument Essays are some units of study.</a:t>
            </a:r>
          </a:p>
        </p:txBody>
      </p:sp>
      <p:sp>
        <p:nvSpPr>
          <p:cNvPr id="2" name="Date Placeholder 1">
            <a:extLst>
              <a:ext uri="{FF2B5EF4-FFF2-40B4-BE49-F238E27FC236}">
                <a16:creationId xmlns:a16="http://schemas.microsoft.com/office/drawing/2014/main" id="{488B7442-649D-4B27-AD81-ABB66F3C45B0}"/>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836790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4250" y="1816890"/>
            <a:ext cx="7899985" cy="502702"/>
          </a:xfrm>
          <a:prstGeom prst="rect">
            <a:avLst/>
          </a:prstGeom>
        </p:spPr>
        <p:txBody>
          <a:bodyPr wrap="square">
            <a:spAutoFit/>
          </a:bodyPr>
          <a:lstStyle/>
          <a:p>
            <a:pPr algn="ctr">
              <a:lnSpc>
                <a:spcPct val="80000"/>
              </a:lnSpc>
              <a:spcAft>
                <a:spcPts val="600"/>
              </a:spcAft>
            </a:pPr>
            <a:r>
              <a:rPr lang="en-US" sz="2800" dirty="0">
                <a:solidFill>
                  <a:srgbClr val="FFFFFF"/>
                </a:solidFill>
                <a:effectLst>
                  <a:outerShdw blurRad="50800" dist="38100" dir="2700000" algn="tl" rotWithShape="0">
                    <a:prstClr val="black">
                      <a:alpha val="40000"/>
                    </a:prstClr>
                  </a:outerShdw>
                </a:effectLst>
                <a:cs typeface="Century Gothic"/>
              </a:rPr>
              <a:t>(6 periods per cycle</a:t>
            </a:r>
            <a:r>
              <a:rPr lang="en-US" sz="3200" dirty="0">
                <a:solidFill>
                  <a:srgbClr val="FFFFFF"/>
                </a:solidFill>
                <a:effectLst>
                  <a:outerShdw blurRad="50800" dist="38100" dir="2700000" algn="tl" rotWithShape="0">
                    <a:prstClr val="black">
                      <a:alpha val="40000"/>
                    </a:prstClr>
                  </a:outerShdw>
                </a:effectLst>
                <a:cs typeface="Century Gothic"/>
              </a:rPr>
              <a:t>)</a:t>
            </a:r>
          </a:p>
        </p:txBody>
      </p:sp>
      <p:sp>
        <p:nvSpPr>
          <p:cNvPr id="4" name="TextBox 3"/>
          <p:cNvSpPr txBox="1"/>
          <p:nvPr/>
        </p:nvSpPr>
        <p:spPr>
          <a:xfrm>
            <a:off x="914400" y="2203359"/>
            <a:ext cx="7739223" cy="4770537"/>
          </a:xfrm>
          <a:prstGeom prst="rect">
            <a:avLst/>
          </a:prstGeom>
          <a:noFill/>
        </p:spPr>
        <p:txBody>
          <a:bodyPr wrap="square" rtlCol="0">
            <a:spAutoFit/>
          </a:bodyPr>
          <a:lstStyle/>
          <a:p>
            <a:r>
              <a:rPr lang="en-US" sz="2800" dirty="0">
                <a:solidFill>
                  <a:schemeClr val="bg1"/>
                </a:solidFill>
                <a:latin typeface="Baskerville Old Face" panose="02020602080505020303" pitchFamily="18" charset="0"/>
              </a:rPr>
              <a:t>Will also be imbedded in the Reading &amp; Writing Workshops.</a:t>
            </a:r>
          </a:p>
          <a:p>
            <a:r>
              <a:rPr lang="en-US" sz="2400" dirty="0">
                <a:solidFill>
                  <a:schemeClr val="bg1"/>
                </a:solidFill>
                <a:latin typeface="Baskerville Old Face" panose="02020602080505020303" pitchFamily="18" charset="0"/>
              </a:rPr>
              <a:t>Units of Study:</a:t>
            </a:r>
          </a:p>
          <a:p>
            <a:pPr marL="457200" indent="-457200">
              <a:buFont typeface="Arial" panose="020B0604020202020204" pitchFamily="34" charset="0"/>
              <a:buChar char="•"/>
            </a:pPr>
            <a:r>
              <a:rPr lang="en-US" sz="2400" dirty="0">
                <a:solidFill>
                  <a:schemeClr val="bg1"/>
                </a:solidFill>
                <a:latin typeface="Baskerville Old Face" panose="02020602080505020303" pitchFamily="18" charset="0"/>
              </a:rPr>
              <a:t>Early Colonization and the Growth of the Colonies</a:t>
            </a:r>
          </a:p>
          <a:p>
            <a:pPr marL="457200" indent="-457200">
              <a:buFont typeface="Arial" panose="020B0604020202020204" pitchFamily="34" charset="0"/>
              <a:buChar char="•"/>
            </a:pPr>
            <a:r>
              <a:rPr lang="en-US" sz="2400" dirty="0">
                <a:solidFill>
                  <a:schemeClr val="bg1"/>
                </a:solidFill>
                <a:latin typeface="Baskerville Old Face" panose="02020602080505020303" pitchFamily="18" charset="0"/>
              </a:rPr>
              <a:t>Reasons for Revolution, The Revolutionary War &amp; the formation of Government</a:t>
            </a:r>
          </a:p>
          <a:p>
            <a:pPr marL="457200" indent="-457200">
              <a:buFont typeface="Arial" panose="020B0604020202020204" pitchFamily="34" charset="0"/>
              <a:buChar char="•"/>
            </a:pPr>
            <a:r>
              <a:rPr lang="en-US" sz="2400" dirty="0">
                <a:solidFill>
                  <a:schemeClr val="bg1"/>
                </a:solidFill>
                <a:latin typeface="Baskerville Old Face" panose="02020602080505020303" pitchFamily="18" charset="0"/>
              </a:rPr>
              <a:t>Principles of United States Government</a:t>
            </a:r>
          </a:p>
          <a:p>
            <a:pPr marL="457200" indent="-457200">
              <a:buFont typeface="Arial" panose="020B0604020202020204" pitchFamily="34" charset="0"/>
              <a:buChar char="•"/>
            </a:pPr>
            <a:r>
              <a:rPr lang="en-US" sz="2400" dirty="0">
                <a:solidFill>
                  <a:schemeClr val="bg1"/>
                </a:solidFill>
                <a:latin typeface="Baskerville Old Face" panose="02020602080505020303" pitchFamily="18" charset="0"/>
              </a:rPr>
              <a:t>The Growth of the Republic</a:t>
            </a:r>
          </a:p>
          <a:p>
            <a:pPr marL="457200" indent="-457200">
              <a:buFont typeface="Arial" panose="020B0604020202020204" pitchFamily="34" charset="0"/>
              <a:buChar char="•"/>
            </a:pPr>
            <a:r>
              <a:rPr lang="en-US" sz="2400" dirty="0">
                <a:solidFill>
                  <a:schemeClr val="bg1"/>
                </a:solidFill>
                <a:latin typeface="Baskerville Old Face" panose="02020602080505020303" pitchFamily="18" charset="0"/>
              </a:rPr>
              <a:t>Slavery, the legacy of the Civil War, and the struggle for civil rights for all</a:t>
            </a:r>
          </a:p>
          <a:p>
            <a:pPr marL="457200" indent="-457200">
              <a:buFont typeface="Arial" panose="020B0604020202020204" pitchFamily="34" charset="0"/>
              <a:buChar char="•"/>
            </a:pPr>
            <a:endParaRPr lang="en-US" sz="2800" dirty="0">
              <a:solidFill>
                <a:schemeClr val="bg1"/>
              </a:solidFill>
            </a:endParaRPr>
          </a:p>
          <a:p>
            <a:pPr marL="457200" indent="-457200">
              <a:buFont typeface="Arial" panose="020B0604020202020204" pitchFamily="34" charset="0"/>
              <a:buChar char="•"/>
            </a:pPr>
            <a:endParaRPr lang="en-US" sz="2800" dirty="0">
              <a:solidFill>
                <a:schemeClr val="bg1"/>
              </a:solidFill>
            </a:endParaRPr>
          </a:p>
        </p:txBody>
      </p:sp>
      <p:sp>
        <p:nvSpPr>
          <p:cNvPr id="2" name="Date Placeholder 1">
            <a:extLst>
              <a:ext uri="{FF2B5EF4-FFF2-40B4-BE49-F238E27FC236}">
                <a16:creationId xmlns:a16="http://schemas.microsoft.com/office/drawing/2014/main" id="{4E73CA4A-49F1-4F70-B185-D9AD84EE3296}"/>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318634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28332" y="1953854"/>
            <a:ext cx="7899985" cy="502702"/>
          </a:xfrm>
          <a:prstGeom prst="rect">
            <a:avLst/>
          </a:prstGeom>
        </p:spPr>
        <p:txBody>
          <a:bodyPr wrap="square">
            <a:spAutoFit/>
          </a:bodyPr>
          <a:lstStyle/>
          <a:p>
            <a:pPr algn="ctr">
              <a:lnSpc>
                <a:spcPct val="80000"/>
              </a:lnSpc>
              <a:spcAft>
                <a:spcPts val="600"/>
              </a:spcAft>
            </a:pPr>
            <a:r>
              <a:rPr lang="en-US" sz="3200" dirty="0">
                <a:solidFill>
                  <a:srgbClr val="FFFFFF"/>
                </a:solidFill>
                <a:effectLst>
                  <a:outerShdw blurRad="50800" dist="38100" dir="2700000" algn="tl" rotWithShape="0">
                    <a:prstClr val="black">
                      <a:alpha val="40000"/>
                    </a:prstClr>
                  </a:outerShdw>
                </a:effectLst>
                <a:cs typeface="Century Gothic"/>
              </a:rPr>
              <a:t>(9x per cycle)</a:t>
            </a:r>
          </a:p>
        </p:txBody>
      </p:sp>
      <p:sp>
        <p:nvSpPr>
          <p:cNvPr id="4" name="Rectangle 3"/>
          <p:cNvSpPr/>
          <p:nvPr/>
        </p:nvSpPr>
        <p:spPr>
          <a:xfrm>
            <a:off x="1755435" y="2831785"/>
            <a:ext cx="6390168" cy="1569660"/>
          </a:xfrm>
          <a:prstGeom prst="rect">
            <a:avLst/>
          </a:prstGeom>
        </p:spPr>
        <p:txBody>
          <a:bodyPr wrap="square">
            <a:spAutoFit/>
          </a:bodyPr>
          <a:lstStyle/>
          <a:p>
            <a:pPr marL="285750" indent="-285750">
              <a:buFont typeface="Wingdings" charset="2"/>
              <a:buChar char="Ø"/>
            </a:pPr>
            <a:r>
              <a:rPr lang="en-US" sz="2400" dirty="0">
                <a:solidFill>
                  <a:schemeClr val="bg1"/>
                </a:solidFill>
              </a:rPr>
              <a:t>Topics Include: </a:t>
            </a:r>
          </a:p>
          <a:p>
            <a:pPr marL="285750" indent="-285750">
              <a:buFont typeface="Arial" charset="0"/>
              <a:buChar char="•"/>
            </a:pPr>
            <a:r>
              <a:rPr lang="en-US" sz="2400" dirty="0">
                <a:solidFill>
                  <a:schemeClr val="bg1"/>
                </a:solidFill>
              </a:rPr>
              <a:t>Place Value, Powers of Ten, Multiplication, Division, Decimals, Fractions, Geometry, Problem Solving.</a:t>
            </a:r>
          </a:p>
        </p:txBody>
      </p:sp>
      <p:sp>
        <p:nvSpPr>
          <p:cNvPr id="2" name="Date Placeholder 1">
            <a:extLst>
              <a:ext uri="{FF2B5EF4-FFF2-40B4-BE49-F238E27FC236}">
                <a16:creationId xmlns:a16="http://schemas.microsoft.com/office/drawing/2014/main" id="{5BA6E617-DB3D-4446-ADC9-9007C19CD1D5}"/>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617285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39775932B4A14493CA3377B4C79C02" ma:contentTypeVersion="26" ma:contentTypeDescription="Create a new document." ma:contentTypeScope="" ma:versionID="eff5f691f75e8ecc63a6533777b28c1d">
  <xsd:schema xmlns:xsd="http://www.w3.org/2001/XMLSchema" xmlns:xs="http://www.w3.org/2001/XMLSchema" xmlns:p="http://schemas.microsoft.com/office/2006/metadata/properties" xmlns:ns3="5f4d01bb-62e3-4d2c-835e-398d33577244" xmlns:ns4="364362e7-c411-42a6-96c6-1d056f74d434" targetNamespace="http://schemas.microsoft.com/office/2006/metadata/properties" ma:root="true" ma:fieldsID="d51f8f7ff5c4506ffb27d4dd89eac481" ns3:_="" ns4:_="">
    <xsd:import namespace="5f4d01bb-62e3-4d2c-835e-398d33577244"/>
    <xsd:import namespace="364362e7-c411-42a6-96c6-1d056f74d434"/>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4d01bb-62e3-4d2c-835e-398d335772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362e7-c411-42a6-96c6-1d056f74d434"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_Registration_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Metadata" ma:index="25" nillable="true" ma:displayName="MediaServiceMetadata" ma:description="" ma:hidden="true" ma:internalName="MediaServiceMetadata" ma:readOnly="true">
      <xsd:simpleType>
        <xsd:restriction base="dms:Note"/>
      </xsd:simpleType>
    </xsd:element>
    <xsd:element name="MediaServiceFastMetadata" ma:index="26" nillable="true" ma:displayName="MediaServiceFastMetadata" ma:description=""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wner xmlns="364362e7-c411-42a6-96c6-1d056f74d434">
      <UserInfo>
        <DisplayName/>
        <AccountId xsi:nil="true"/>
        <AccountType/>
      </UserInfo>
    </Owner>
    <Has_Teacher_Only_SectionGroup xmlns="364362e7-c411-42a6-96c6-1d056f74d434" xsi:nil="true"/>
    <DefaultSectionNames xmlns="364362e7-c411-42a6-96c6-1d056f74d434" xsi:nil="true"/>
    <Is_Collaboration_Space_Locked xmlns="364362e7-c411-42a6-96c6-1d056f74d434" xsi:nil="true"/>
    <Invited_Teachers xmlns="364362e7-c411-42a6-96c6-1d056f74d434" xsi:nil="true"/>
    <CultureName xmlns="364362e7-c411-42a6-96c6-1d056f74d434" xsi:nil="true"/>
    <Invited_Students xmlns="364362e7-c411-42a6-96c6-1d056f74d434" xsi:nil="true"/>
    <Teachers xmlns="364362e7-c411-42a6-96c6-1d056f74d434">
      <UserInfo>
        <DisplayName/>
        <AccountId xsi:nil="true"/>
        <AccountType/>
      </UserInfo>
    </Teachers>
    <FolderType xmlns="364362e7-c411-42a6-96c6-1d056f74d434" xsi:nil="true"/>
    <Self_Registration_Enabled xmlns="364362e7-c411-42a6-96c6-1d056f74d434" xsi:nil="true"/>
    <NotebookType xmlns="364362e7-c411-42a6-96c6-1d056f74d434" xsi:nil="true"/>
    <Students xmlns="364362e7-c411-42a6-96c6-1d056f74d434">
      <UserInfo>
        <DisplayName/>
        <AccountId xsi:nil="true"/>
        <AccountType/>
      </UserInfo>
    </Students>
    <Student_Groups xmlns="364362e7-c411-42a6-96c6-1d056f74d434">
      <UserInfo>
        <DisplayName/>
        <AccountId xsi:nil="true"/>
        <AccountType/>
      </UserInfo>
    </Student_Groups>
    <AppVersion xmlns="364362e7-c411-42a6-96c6-1d056f74d43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2A0409-4063-4358-A460-01E74BD033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4d01bb-62e3-4d2c-835e-398d33577244"/>
    <ds:schemaRef ds:uri="364362e7-c411-42a6-96c6-1d056f74d4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3ED1BD-8F6D-45DA-A034-DAE22E04F4A1}">
  <ds:schemaRefs>
    <ds:schemaRef ds:uri="http://schemas.microsoft.com/office/2006/documentManagement/types"/>
    <ds:schemaRef ds:uri="http://schemas.openxmlformats.org/package/2006/metadata/core-properties"/>
    <ds:schemaRef ds:uri="364362e7-c411-42a6-96c6-1d056f74d434"/>
    <ds:schemaRef ds:uri="http://schemas.microsoft.com/office/2006/metadata/properties"/>
    <ds:schemaRef ds:uri="http://www.w3.org/XML/1998/namespace"/>
    <ds:schemaRef ds:uri="http://purl.org/dc/dcmitype/"/>
    <ds:schemaRef ds:uri="http://purl.org/dc/elements/1.1/"/>
    <ds:schemaRef ds:uri="http://purl.org/dc/terms/"/>
    <ds:schemaRef ds:uri="http://schemas.microsoft.com/office/infopath/2007/PartnerControls"/>
    <ds:schemaRef ds:uri="5f4d01bb-62e3-4d2c-835e-398d33577244"/>
  </ds:schemaRefs>
</ds:datastoreItem>
</file>

<file path=customXml/itemProps3.xml><?xml version="1.0" encoding="utf-8"?>
<ds:datastoreItem xmlns:ds="http://schemas.openxmlformats.org/officeDocument/2006/customXml" ds:itemID="{45BC4B88-EBBA-4F83-A4EB-3554F5DB18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3113</TotalTime>
  <Words>806</Words>
  <Application>Microsoft Office PowerPoint</Application>
  <PresentationFormat>On-screen Show (4:3)</PresentationFormat>
  <Paragraphs>87</Paragraphs>
  <Slides>15</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Arial</vt:lpstr>
      <vt:lpstr>Arial Black</vt:lpstr>
      <vt:lpstr>Bahnschrift Light</vt:lpstr>
      <vt:lpstr>Bahnschrift SemiBold Condensed</vt:lpstr>
      <vt:lpstr>Baskerville Old Face</vt:lpstr>
      <vt:lpstr>Bradley Hand ITC</vt:lpstr>
      <vt:lpstr>Broadway</vt:lpstr>
      <vt:lpstr>Calibri</vt:lpstr>
      <vt:lpstr>Century Gothic</vt:lpstr>
      <vt:lpstr>Lucida Handwriting</vt:lpstr>
      <vt:lpstr>Noteworthy</vt:lpstr>
      <vt:lpstr>Noteworthy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Gabby Barba</dc:creator>
  <cp:lastModifiedBy>Andrew Gentile</cp:lastModifiedBy>
  <cp:revision>75</cp:revision>
  <cp:lastPrinted>2021-09-23T16:37:29Z</cp:lastPrinted>
  <dcterms:created xsi:type="dcterms:W3CDTF">2014-05-30T14:45:57Z</dcterms:created>
  <dcterms:modified xsi:type="dcterms:W3CDTF">2021-09-23T16:45:03Z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0x010100CC39775932B4A14493CA3377B4C79C02</vt:lpwstr>
  </property>
</Properties>
</file>